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63" r:id="rId5"/>
    <p:sldId id="282" r:id="rId6"/>
    <p:sldId id="283" r:id="rId7"/>
    <p:sldId id="284" r:id="rId8"/>
    <p:sldId id="278" r:id="rId9"/>
    <p:sldId id="285" r:id="rId10"/>
    <p:sldId id="286" r:id="rId11"/>
    <p:sldId id="287" r:id="rId12"/>
    <p:sldId id="281" r:id="rId13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74"/>
  </p:normalViewPr>
  <p:slideViewPr>
    <p:cSldViewPr snapToGrid="0">
      <p:cViewPr>
        <p:scale>
          <a:sx n="81" d="100"/>
          <a:sy n="81" d="100"/>
        </p:scale>
        <p:origin x="-282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 smtClean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 smtClean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 smtClean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 smtClean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b="1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361229" cy="13410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err="1" smtClean="0"/>
              <a:t>Модуль:ТР</a:t>
            </a:r>
            <a:r>
              <a:rPr lang="ru-RU" sz="4000" b="1" dirty="0" smtClean="0"/>
              <a:t>  </a:t>
            </a:r>
            <a:r>
              <a:rPr lang="ru-RU" sz="4000" b="1" dirty="0" err="1" smtClean="0"/>
              <a:t>негізінде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тілдік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корпустар</a:t>
            </a:r>
            <a:endParaRPr lang="ru-RU" sz="40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k-KZ" sz="3600" b="1" dirty="0"/>
              <a:t>ә</a:t>
            </a:r>
            <a:r>
              <a:rPr lang="kk-KZ" sz="3600" b="1" dirty="0" smtClean="0"/>
              <a:t>л-Фараби атындағы ҚазҰУ</a:t>
            </a:r>
            <a:endParaRPr lang="ru-RU" sz="36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3587262"/>
            <a:ext cx="8731861" cy="181764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№ 6 </a:t>
            </a:r>
            <a:r>
              <a:rPr lang="ru-RU" sz="4000" b="1" dirty="0" err="1" smtClean="0"/>
              <a:t>Дәріс</a:t>
            </a:r>
            <a:endParaRPr lang="ru-RU" sz="4000" b="1" dirty="0" smtClean="0"/>
          </a:p>
          <a:p>
            <a:r>
              <a:rPr lang="ru-RU" sz="4000" b="1" dirty="0" err="1"/>
              <a:t>Корпустар</a:t>
            </a:r>
            <a:r>
              <a:rPr lang="ru-RU" sz="4000" b="1" dirty="0"/>
              <a:t> </a:t>
            </a:r>
            <a:r>
              <a:rPr lang="ru-RU" sz="4000" b="1" dirty="0" err="1"/>
              <a:t>және</a:t>
            </a:r>
            <a:r>
              <a:rPr lang="ru-RU" sz="4000" b="1" dirty="0"/>
              <a:t> </a:t>
            </a:r>
            <a:r>
              <a:rPr lang="en-US" sz="4000" b="1" dirty="0"/>
              <a:t>NLP </a:t>
            </a:r>
            <a:r>
              <a:rPr lang="ru-RU" sz="4000" b="1" dirty="0" err="1"/>
              <a:t>қосымшалары</a:t>
            </a:r>
            <a:r>
              <a:rPr lang="ru-RU" sz="4000" b="1" dirty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NLP </a:t>
            </a:r>
            <a:r>
              <a:rPr lang="ru-RU" dirty="0" err="1" smtClean="0"/>
              <a:t>қолданылуы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2985" y="1547447"/>
            <a:ext cx="9906703" cy="4621706"/>
          </a:xfrm>
        </p:spPr>
        <p:txBody>
          <a:bodyPr/>
          <a:lstStyle/>
          <a:p>
            <a:r>
              <a:rPr lang="ru-RU" dirty="0" err="1"/>
              <a:t>Бүгінгі</a:t>
            </a:r>
            <a:r>
              <a:rPr lang="ru-RU" dirty="0"/>
              <a:t> </a:t>
            </a:r>
            <a:r>
              <a:rPr lang="ru-RU" dirty="0" err="1"/>
              <a:t>таңда</a:t>
            </a:r>
            <a:r>
              <a:rPr lang="ru-RU" dirty="0"/>
              <a:t> осы </a:t>
            </a:r>
            <a:r>
              <a:rPr lang="ru-RU" dirty="0" err="1"/>
              <a:t>саладағы</a:t>
            </a:r>
            <a:r>
              <a:rPr lang="ru-RU" dirty="0"/>
              <a:t> </a:t>
            </a:r>
            <a:r>
              <a:rPr lang="ru-RU" dirty="0" err="1"/>
              <a:t>пайдалы</a:t>
            </a:r>
            <a:r>
              <a:rPr lang="ru-RU" dirty="0"/>
              <a:t> </a:t>
            </a:r>
            <a:r>
              <a:rPr lang="ru-RU" dirty="0" err="1"/>
              <a:t>қосымшалардың</a:t>
            </a:r>
            <a:r>
              <a:rPr lang="ru-RU" dirty="0"/>
              <a:t> саны тез </a:t>
            </a:r>
            <a:r>
              <a:rPr lang="ru-RU" dirty="0" err="1"/>
              <a:t>өсуде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іздеу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жазбаша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ауызша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тиісті</a:t>
            </a:r>
            <a:r>
              <a:rPr lang="ru-RU" dirty="0" smtClean="0"/>
              <a:t> </a:t>
            </a:r>
            <a:r>
              <a:rPr lang="ru-RU" dirty="0"/>
              <a:t>онлайн </a:t>
            </a:r>
            <a:r>
              <a:rPr lang="ru-RU" dirty="0" err="1"/>
              <a:t>жарнаманы</a:t>
            </a:r>
            <a:r>
              <a:rPr lang="ru-RU" dirty="0"/>
              <a:t> </a:t>
            </a:r>
            <a:r>
              <a:rPr lang="ru-RU" dirty="0" err="1"/>
              <a:t>көрсету;автоматты</a:t>
            </a:r>
            <a:r>
              <a:rPr lang="ru-RU" dirty="0"/>
              <a:t> (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жәрдеммен</a:t>
            </a:r>
            <a:r>
              <a:rPr lang="ru-RU" dirty="0"/>
              <a:t>) </a:t>
            </a:r>
            <a:r>
              <a:rPr lang="ru-RU" dirty="0" err="1"/>
              <a:t>аудару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маркетинг </a:t>
            </a:r>
            <a:r>
              <a:rPr lang="ru-RU" dirty="0" err="1"/>
              <a:t>міндеттері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көңіл-күйді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сөйлеуді</a:t>
            </a:r>
            <a:r>
              <a:rPr lang="ru-RU" dirty="0" smtClean="0"/>
              <a:t> </a:t>
            </a:r>
            <a:r>
              <a:rPr lang="ru-RU" dirty="0" err="1"/>
              <a:t>тану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чат-</a:t>
            </a:r>
            <a:r>
              <a:rPr lang="ru-RU" dirty="0" err="1"/>
              <a:t>боттар,дауыстық</a:t>
            </a:r>
            <a:r>
              <a:rPr lang="ru-RU" dirty="0"/>
              <a:t> </a:t>
            </a:r>
            <a:r>
              <a:rPr lang="ru-RU" dirty="0" err="1"/>
              <a:t>көмекшілер</a:t>
            </a:r>
            <a:r>
              <a:rPr lang="ru-RU" dirty="0"/>
              <a:t> (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алушыға</a:t>
            </a:r>
            <a:r>
              <a:rPr lang="ru-RU" dirty="0"/>
              <a:t> </a:t>
            </a:r>
            <a:r>
              <a:rPr lang="ru-RU" dirty="0" err="1"/>
              <a:t>автоматтандырылған</a:t>
            </a:r>
            <a:r>
              <a:rPr lang="ru-RU" dirty="0"/>
              <a:t> </a:t>
            </a:r>
            <a:r>
              <a:rPr lang="ru-RU" dirty="0" err="1"/>
              <a:t>көмек</a:t>
            </a:r>
            <a:r>
              <a:rPr lang="ru-RU" dirty="0"/>
              <a:t>, </a:t>
            </a:r>
            <a:r>
              <a:rPr lang="ru-RU" dirty="0" err="1"/>
              <a:t>тауарлар</a:t>
            </a:r>
            <a:r>
              <a:rPr lang="ru-RU" dirty="0"/>
              <a:t> мен </a:t>
            </a:r>
            <a:r>
              <a:rPr lang="ru-RU" dirty="0" err="1"/>
              <a:t>қызметтерге</a:t>
            </a:r>
            <a:r>
              <a:rPr lang="ru-RU" dirty="0"/>
              <a:t> </a:t>
            </a:r>
            <a:r>
              <a:rPr lang="ru-RU" dirty="0" err="1" smtClean="0"/>
              <a:t>тапсырыс</a:t>
            </a:r>
            <a:r>
              <a:rPr lang="ru-RU" dirty="0" smtClean="0"/>
              <a:t> </a:t>
            </a:r>
            <a:r>
              <a:rPr lang="ru-RU" dirty="0"/>
              <a:t>беру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Сұрақ-жауап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n-US" dirty="0"/>
              <a:t>QA) </a:t>
            </a:r>
            <a:r>
              <a:rPr lang="ru-RU" dirty="0" err="1"/>
              <a:t>жүйелері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61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NLP-да </a:t>
            </a:r>
            <a:r>
              <a:rPr lang="ru-RU" dirty="0" err="1" smtClean="0"/>
              <a:t>терең</a:t>
            </a:r>
            <a:r>
              <a:rPr lang="ru-RU" dirty="0" smtClean="0"/>
              <a:t> </a:t>
            </a:r>
            <a:r>
              <a:rPr lang="ru-RU" dirty="0" err="1" smtClean="0"/>
              <a:t>оқыту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01901"/>
            <a:ext cx="9601200" cy="4382729"/>
          </a:xfrm>
        </p:spPr>
        <p:txBody>
          <a:bodyPr/>
          <a:lstStyle/>
          <a:p>
            <a:r>
              <a:rPr lang="ru-RU" dirty="0" err="1"/>
              <a:t>Терең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 (</a:t>
            </a:r>
            <a:r>
              <a:rPr lang="ru-RU" dirty="0" err="1"/>
              <a:t>терең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) — </a:t>
            </a:r>
            <a:r>
              <a:rPr lang="ru-RU" dirty="0" err="1"/>
              <a:t>Машиналық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саласы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Оқу</a:t>
            </a:r>
            <a:r>
              <a:rPr lang="ru-RU" dirty="0" smtClean="0"/>
              <a:t> </a:t>
            </a:r>
            <a:r>
              <a:rPr lang="ru-RU" dirty="0" err="1"/>
              <a:t>деректерінің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көлемі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Есептеу</a:t>
            </a:r>
            <a:r>
              <a:rPr lang="ru-RU" dirty="0" smtClean="0"/>
              <a:t> </a:t>
            </a:r>
            <a:r>
              <a:rPr lang="ru-RU" dirty="0" err="1"/>
              <a:t>қуаты</a:t>
            </a:r>
            <a:r>
              <a:rPr lang="ru-RU" dirty="0"/>
              <a:t>: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ядролы</a:t>
            </a:r>
            <a:r>
              <a:rPr lang="ru-RU" dirty="0"/>
              <a:t> </a:t>
            </a:r>
            <a:r>
              <a:rPr lang="en-US" dirty="0"/>
              <a:t>CPU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/>
              <a:t>GPU</a:t>
            </a:r>
            <a:r>
              <a:rPr lang="en-US" dirty="0" smtClean="0"/>
              <a:t>;</a:t>
            </a:r>
            <a:endParaRPr lang="kk-KZ" dirty="0" smtClean="0"/>
          </a:p>
          <a:p>
            <a:r>
              <a:rPr lang="ru-RU" dirty="0" err="1" smtClean="0"/>
              <a:t>Жетілдірілген</a:t>
            </a:r>
            <a:r>
              <a:rPr lang="ru-RU" dirty="0" smtClean="0"/>
              <a:t> </a:t>
            </a:r>
            <a:r>
              <a:rPr lang="ru-RU" dirty="0" err="1"/>
              <a:t>мүмкіндіктері</a:t>
            </a:r>
            <a:r>
              <a:rPr lang="ru-RU" dirty="0"/>
              <a:t> бар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өнімділігі</a:t>
            </a:r>
            <a:r>
              <a:rPr lang="ru-RU" dirty="0"/>
              <a:t> </a:t>
            </a:r>
            <a:r>
              <a:rPr lang="ru-RU" dirty="0" err="1"/>
              <a:t>жақсартылған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модельдер</a:t>
            </a:r>
            <a:r>
              <a:rPr lang="ru-RU" dirty="0"/>
              <a:t> мен </a:t>
            </a:r>
            <a:r>
              <a:rPr lang="ru-RU" dirty="0" err="1"/>
              <a:t>алгоритмдер</a:t>
            </a:r>
            <a:r>
              <a:rPr lang="ru-RU" dirty="0"/>
              <a:t>, </a:t>
            </a:r>
            <a:r>
              <a:rPr lang="ru-RU" dirty="0" err="1"/>
              <a:t>аралық</a:t>
            </a:r>
            <a:r>
              <a:rPr lang="ru-RU" dirty="0"/>
              <a:t> </a:t>
            </a:r>
            <a:r>
              <a:rPr lang="ru-RU" dirty="0" err="1"/>
              <a:t>көріністерде</a:t>
            </a:r>
            <a:r>
              <a:rPr lang="ru-RU" dirty="0"/>
              <a:t> </a:t>
            </a:r>
            <a:r>
              <a:rPr lang="ru-RU" dirty="0" err="1"/>
              <a:t>икемді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Мәтін</a:t>
            </a:r>
            <a:r>
              <a:rPr lang="ru-RU" dirty="0" smtClean="0"/>
              <a:t> </a:t>
            </a:r>
            <a:r>
              <a:rPr lang="ru-RU" dirty="0" err="1" smtClean="0"/>
              <a:t>мәнді</a:t>
            </a:r>
            <a:r>
              <a:rPr lang="ru-RU" dirty="0" smtClean="0"/>
              <a:t> </a:t>
            </a:r>
            <a:r>
              <a:rPr lang="ru-RU" dirty="0" err="1"/>
              <a:t>қолдана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, </a:t>
            </a:r>
            <a:r>
              <a:rPr lang="ru-RU" dirty="0" err="1"/>
              <a:t>жүйелеу</a:t>
            </a:r>
            <a:r>
              <a:rPr lang="ru-RU" dirty="0"/>
              <a:t> мен </a:t>
            </a:r>
            <a:r>
              <a:rPr lang="ru-RU" dirty="0" err="1"/>
              <a:t>оңтайландырудың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7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448" y="118872"/>
            <a:ext cx="9601200" cy="720213"/>
          </a:xfrm>
        </p:spPr>
        <p:txBody>
          <a:bodyPr/>
          <a:lstStyle/>
          <a:p>
            <a:pPr algn="ctr"/>
            <a:r>
              <a:rPr lang="ru-RU" dirty="0" err="1"/>
              <a:t>Векторлық</a:t>
            </a:r>
            <a:r>
              <a:rPr lang="ru-RU" dirty="0"/>
              <a:t> </a:t>
            </a:r>
            <a:r>
              <a:rPr lang="ru-RU" dirty="0" err="1"/>
              <a:t>көрініс</a:t>
            </a:r>
            <a:r>
              <a:rPr lang="ru-RU" dirty="0"/>
              <a:t> (</a:t>
            </a:r>
            <a:r>
              <a:rPr lang="en-US" dirty="0"/>
              <a:t>text </a:t>
            </a:r>
            <a:r>
              <a:rPr lang="en-US" dirty="0" err="1"/>
              <a:t>embeddings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5754" y="1484671"/>
            <a:ext cx="9777046" cy="4763729"/>
          </a:xfrm>
        </p:spPr>
        <p:txBody>
          <a:bodyPr/>
          <a:lstStyle/>
          <a:p>
            <a:r>
              <a:rPr lang="ru-RU" b="1" dirty="0" err="1"/>
              <a:t>Векторлық</a:t>
            </a:r>
            <a:r>
              <a:rPr lang="ru-RU" b="1" dirty="0"/>
              <a:t> </a:t>
            </a:r>
            <a:r>
              <a:rPr lang="ru-RU" b="1" dirty="0" err="1"/>
              <a:t>көрініс-мәні</a:t>
            </a:r>
            <a:r>
              <a:rPr lang="ru-RU" b="1" dirty="0"/>
              <a:t> бар </a:t>
            </a:r>
            <a:r>
              <a:rPr lang="ru-RU" b="1" dirty="0" err="1"/>
              <a:t>векторлар</a:t>
            </a:r>
            <a:r>
              <a:rPr lang="ru-RU" b="1" dirty="0"/>
              <a:t> </a:t>
            </a:r>
            <a:r>
              <a:rPr lang="ru-RU" b="1" dirty="0" err="1"/>
              <a:t>сияқты</a:t>
            </a:r>
            <a:r>
              <a:rPr lang="ru-RU" b="1" dirty="0"/>
              <a:t> </a:t>
            </a:r>
            <a:r>
              <a:rPr lang="ru-RU" b="1" dirty="0" err="1"/>
              <a:t>жолдарды</a:t>
            </a:r>
            <a:r>
              <a:rPr lang="ru-RU" b="1" dirty="0"/>
              <a:t> </a:t>
            </a:r>
            <a:r>
              <a:rPr lang="ru-RU" b="1" dirty="0" err="1"/>
              <a:t>бейнелеу</a:t>
            </a:r>
            <a:r>
              <a:rPr lang="ru-RU" b="1" dirty="0"/>
              <a:t> </a:t>
            </a:r>
            <a:r>
              <a:rPr lang="ru-RU" b="1" dirty="0" err="1"/>
              <a:t>әдісі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err="1" smtClean="0"/>
              <a:t>Тығыз</a:t>
            </a:r>
            <a:r>
              <a:rPr lang="ru-RU" b="1" dirty="0" smtClean="0"/>
              <a:t>()плотный </a:t>
            </a:r>
            <a:r>
              <a:rPr lang="ru-RU" b="1" dirty="0"/>
              <a:t>вектор (</a:t>
            </a:r>
            <a:r>
              <a:rPr lang="en-US" b="1" dirty="0" err="1"/>
              <a:t>densevector</a:t>
            </a:r>
            <a:r>
              <a:rPr lang="en-US" b="1" dirty="0"/>
              <a:t>) </a:t>
            </a:r>
            <a:r>
              <a:rPr lang="ru-RU" b="1" dirty="0" err="1"/>
              <a:t>әр</a:t>
            </a:r>
            <a:r>
              <a:rPr lang="ru-RU" b="1" dirty="0"/>
              <a:t> </a:t>
            </a:r>
            <a:r>
              <a:rPr lang="ru-RU" b="1" dirty="0" err="1"/>
              <a:t>сөз</a:t>
            </a:r>
            <a:r>
              <a:rPr lang="ru-RU" b="1" dirty="0"/>
              <a:t> </a:t>
            </a:r>
            <a:r>
              <a:rPr lang="ru-RU" b="1" dirty="0" err="1"/>
              <a:t>үшін</a:t>
            </a:r>
            <a:r>
              <a:rPr lang="ru-RU" b="1" dirty="0"/>
              <a:t> </a:t>
            </a:r>
            <a:r>
              <a:rPr lang="ru-RU" b="1" dirty="0" err="1"/>
              <a:t>ұқсас</a:t>
            </a:r>
            <a:r>
              <a:rPr lang="ru-RU" b="1" dirty="0"/>
              <a:t> контексте </a:t>
            </a:r>
            <a:r>
              <a:rPr lang="ru-RU" b="1" dirty="0" err="1"/>
              <a:t>кездесетін</a:t>
            </a:r>
            <a:r>
              <a:rPr lang="ru-RU" b="1" dirty="0"/>
              <a:t> </a:t>
            </a:r>
            <a:r>
              <a:rPr lang="ru-RU" b="1" dirty="0" err="1"/>
              <a:t>сөздер</a:t>
            </a:r>
            <a:r>
              <a:rPr lang="ru-RU" b="1" dirty="0"/>
              <a:t> </a:t>
            </a:r>
            <a:r>
              <a:rPr lang="ru-RU" b="1" dirty="0" err="1"/>
              <a:t>ұқсас</a:t>
            </a:r>
            <a:r>
              <a:rPr lang="ru-RU" b="1" dirty="0"/>
              <a:t> </a:t>
            </a:r>
            <a:r>
              <a:rPr lang="ru-RU" b="1" dirty="0" err="1"/>
              <a:t>векторларға</a:t>
            </a:r>
            <a:r>
              <a:rPr lang="ru-RU" b="1" dirty="0"/>
              <a:t> </a:t>
            </a:r>
            <a:r>
              <a:rPr lang="ru-RU" b="1" dirty="0" err="1"/>
              <a:t>ие</a:t>
            </a:r>
            <a:r>
              <a:rPr lang="ru-RU" b="1" dirty="0"/>
              <a:t> </a:t>
            </a:r>
            <a:r>
              <a:rPr lang="ru-RU" b="1" dirty="0" err="1"/>
              <a:t>болатындай</a:t>
            </a:r>
            <a:r>
              <a:rPr lang="ru-RU" b="1" dirty="0"/>
              <a:t> </a:t>
            </a:r>
            <a:r>
              <a:rPr lang="ru-RU" b="1" dirty="0" err="1"/>
              <a:t>етіп</a:t>
            </a:r>
            <a:r>
              <a:rPr lang="ru-RU" b="1" dirty="0"/>
              <a:t> </a:t>
            </a:r>
            <a:r>
              <a:rPr lang="ru-RU" b="1" dirty="0" err="1" smtClean="0"/>
              <a:t>жасалады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Векторлық</a:t>
            </a:r>
            <a:r>
              <a:rPr lang="ru-RU" b="1" dirty="0" smtClean="0"/>
              <a:t> </a:t>
            </a:r>
            <a:r>
              <a:rPr lang="ru-RU" b="1" dirty="0" err="1"/>
              <a:t>көрініс</a:t>
            </a:r>
            <a:r>
              <a:rPr lang="ru-RU" b="1" dirty="0"/>
              <a:t> </a:t>
            </a:r>
            <a:r>
              <a:rPr lang="ru-RU" b="1" dirty="0" err="1"/>
              <a:t>көптеген</a:t>
            </a:r>
            <a:r>
              <a:rPr lang="ru-RU" b="1" dirty="0"/>
              <a:t> </a:t>
            </a:r>
            <a:r>
              <a:rPr lang="en-US" b="1" dirty="0"/>
              <a:t>NLP </a:t>
            </a:r>
            <a:r>
              <a:rPr lang="ru-RU" b="1" dirty="0" err="1"/>
              <a:t>тапсырмаларының</a:t>
            </a:r>
            <a:r>
              <a:rPr lang="ru-RU" b="1" dirty="0"/>
              <a:t> </a:t>
            </a:r>
            <a:r>
              <a:rPr lang="ru-RU" b="1" dirty="0" err="1"/>
              <a:t>бастапқы</a:t>
            </a:r>
            <a:r>
              <a:rPr lang="ru-RU" b="1" dirty="0"/>
              <a:t> </a:t>
            </a:r>
            <a:r>
              <a:rPr lang="ru-RU" b="1" dirty="0" err="1"/>
              <a:t>нүктесі</a:t>
            </a:r>
            <a:r>
              <a:rPr lang="ru-RU" b="1" dirty="0"/>
              <a:t> </a:t>
            </a:r>
            <a:r>
              <a:rPr lang="ru-RU" b="1" dirty="0" err="1"/>
              <a:t>болып</a:t>
            </a:r>
            <a:r>
              <a:rPr lang="ru-RU" b="1" dirty="0"/>
              <a:t> </a:t>
            </a:r>
            <a:r>
              <a:rPr lang="ru-RU" b="1" dirty="0" err="1"/>
              <a:t>саналады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терең</a:t>
            </a:r>
            <a:r>
              <a:rPr lang="ru-RU" b="1" dirty="0"/>
              <a:t> </a:t>
            </a:r>
            <a:r>
              <a:rPr lang="ru-RU" b="1" dirty="0" err="1"/>
              <a:t>оқуды</a:t>
            </a:r>
            <a:r>
              <a:rPr lang="ru-RU" b="1" dirty="0"/>
              <a:t> </a:t>
            </a:r>
            <a:r>
              <a:rPr lang="ru-RU" b="1" dirty="0" err="1"/>
              <a:t>кішкентай</a:t>
            </a:r>
            <a:r>
              <a:rPr lang="ru-RU" b="1" dirty="0"/>
              <a:t> </a:t>
            </a:r>
            <a:r>
              <a:rPr lang="ru-RU" b="1" dirty="0" err="1"/>
              <a:t>датасеттерде</a:t>
            </a:r>
            <a:r>
              <a:rPr lang="ru-RU" b="1" dirty="0"/>
              <a:t> </a:t>
            </a:r>
            <a:r>
              <a:rPr lang="ru-RU" b="1" dirty="0" err="1"/>
              <a:t>тиімді</a:t>
            </a:r>
            <a:r>
              <a:rPr lang="ru-RU" b="1" dirty="0"/>
              <a:t> </a:t>
            </a:r>
            <a:r>
              <a:rPr lang="ru-RU" b="1" dirty="0" err="1"/>
              <a:t>етеді</a:t>
            </a:r>
            <a:r>
              <a:rPr lang="ru-RU" b="1" dirty="0" smtClean="0"/>
              <a:t>.</a:t>
            </a:r>
          </a:p>
          <a:p>
            <a:r>
              <a:rPr lang="en-US" b="1" dirty="0" smtClean="0"/>
              <a:t>Google </a:t>
            </a:r>
            <a:r>
              <a:rPr lang="en-US" b="1" dirty="0"/>
              <a:t>(</a:t>
            </a:r>
            <a:r>
              <a:rPr lang="en-US" b="1" dirty="0" err="1"/>
              <a:t>Mikolov</a:t>
            </a:r>
            <a:r>
              <a:rPr lang="en-US" b="1" dirty="0"/>
              <a:t>) Stanford (Pennington, </a:t>
            </a:r>
            <a:r>
              <a:rPr lang="en-US" b="1" dirty="0" err="1"/>
              <a:t>Socher</a:t>
            </a:r>
            <a:r>
              <a:rPr lang="en-US" b="1" dirty="0"/>
              <a:t>, Manning) </a:t>
            </a:r>
            <a:r>
              <a:rPr lang="ru-RU" b="1" dirty="0" err="1"/>
              <a:t>жасаған</a:t>
            </a:r>
            <a:r>
              <a:rPr lang="ru-RU" b="1" dirty="0"/>
              <a:t> </a:t>
            </a:r>
            <a:r>
              <a:rPr lang="en-US" b="1" dirty="0"/>
              <a:t>Word2vec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en-US" b="1" dirty="0" err="1"/>
              <a:t>GloVe</a:t>
            </a:r>
            <a:r>
              <a:rPr lang="en-US" b="1" dirty="0"/>
              <a:t> </a:t>
            </a:r>
            <a:r>
              <a:rPr lang="ru-RU" b="1" dirty="0" err="1"/>
              <a:t>векторлық</a:t>
            </a:r>
            <a:r>
              <a:rPr lang="ru-RU" b="1" dirty="0"/>
              <a:t> </a:t>
            </a:r>
            <a:r>
              <a:rPr lang="ru-RU" b="1" dirty="0" err="1"/>
              <a:t>көріністерінің</a:t>
            </a:r>
            <a:r>
              <a:rPr lang="ru-RU" b="1" dirty="0"/>
              <a:t> </a:t>
            </a:r>
            <a:r>
              <a:rPr lang="ru-RU" b="1" dirty="0" err="1"/>
              <a:t>әдістері</a:t>
            </a:r>
            <a:r>
              <a:rPr lang="ru-RU" b="1" dirty="0"/>
              <a:t> </a:t>
            </a:r>
            <a:r>
              <a:rPr lang="ru-RU" b="1" dirty="0" err="1"/>
              <a:t>сәйкесінше</a:t>
            </a:r>
            <a:r>
              <a:rPr lang="ru-RU" b="1" dirty="0"/>
              <a:t> </a:t>
            </a:r>
            <a:r>
              <a:rPr lang="ru-RU" b="1" dirty="0" err="1"/>
              <a:t>танымал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en-US" b="1" dirty="0"/>
              <a:t>NLP </a:t>
            </a:r>
            <a:r>
              <a:rPr lang="ru-RU" b="1" dirty="0" err="1"/>
              <a:t>тапсырмалары</a:t>
            </a:r>
            <a:r>
              <a:rPr lang="ru-RU" b="1" dirty="0"/>
              <a:t> </a:t>
            </a:r>
            <a:r>
              <a:rPr lang="ru-RU" b="1" dirty="0" err="1"/>
              <a:t>үшін</a:t>
            </a:r>
            <a:r>
              <a:rPr lang="ru-RU" b="1" dirty="0"/>
              <a:t> </a:t>
            </a:r>
            <a:r>
              <a:rPr lang="ru-RU" b="1" dirty="0" err="1"/>
              <a:t>жиі</a:t>
            </a:r>
            <a:r>
              <a:rPr lang="ru-RU" b="1" dirty="0"/>
              <a:t> </a:t>
            </a:r>
            <a:r>
              <a:rPr lang="ru-RU" b="1" dirty="0" err="1"/>
              <a:t>қолданылады</a:t>
            </a:r>
            <a:r>
              <a:rPr lang="ru-RU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3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913" y="411480"/>
            <a:ext cx="9601200" cy="720213"/>
          </a:xfrm>
        </p:spPr>
        <p:txBody>
          <a:bodyPr/>
          <a:lstStyle/>
          <a:p>
            <a:pPr algn="ctr"/>
            <a:r>
              <a:rPr lang="en-US" dirty="0" smtClean="0"/>
              <a:t>Word2Vec</a:t>
            </a:r>
            <a:endParaRPr lang="ru-RU" dirty="0"/>
          </a:p>
        </p:txBody>
      </p:sp>
      <p:pic>
        <p:nvPicPr>
          <p:cNvPr id="1026" name="Picture 2" descr="векторное представление NL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552" y="1664208"/>
            <a:ext cx="6981698" cy="244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kipgram NL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519" y="4456317"/>
            <a:ext cx="4761865" cy="22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Машиналық</a:t>
            </a:r>
            <a:r>
              <a:rPr lang="ru-RU" dirty="0" smtClean="0"/>
              <a:t> </a:t>
            </a:r>
            <a:r>
              <a:rPr lang="ru-RU" dirty="0" err="1" smtClean="0"/>
              <a:t>аударма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3014" y="1484671"/>
            <a:ext cx="10886753" cy="5514006"/>
          </a:xfrm>
        </p:spPr>
        <p:txBody>
          <a:bodyPr/>
          <a:lstStyle/>
          <a:p>
            <a:r>
              <a:rPr lang="ru-RU" sz="2000" b="1" dirty="0" err="1"/>
              <a:t>Машиналық</a:t>
            </a:r>
            <a:r>
              <a:rPr lang="ru-RU" sz="2000" b="1" dirty="0"/>
              <a:t> </a:t>
            </a:r>
            <a:r>
              <a:rPr lang="ru-RU" sz="2000" b="1" dirty="0" err="1"/>
              <a:t>аударма</a:t>
            </a:r>
            <a:r>
              <a:rPr lang="ru-RU" sz="2000" b="1" dirty="0"/>
              <a:t> (</a:t>
            </a:r>
            <a:r>
              <a:rPr lang="en-US" sz="2000" b="1" dirty="0"/>
              <a:t>Machine translation) — </a:t>
            </a:r>
            <a:r>
              <a:rPr lang="ru-RU" sz="2000" b="1" dirty="0" err="1"/>
              <a:t>бір</a:t>
            </a:r>
            <a:r>
              <a:rPr lang="ru-RU" sz="2000" b="1" dirty="0"/>
              <a:t> </a:t>
            </a:r>
            <a:r>
              <a:rPr lang="ru-RU" sz="2000" b="1" dirty="0" err="1"/>
              <a:t>табиғи</a:t>
            </a:r>
            <a:r>
              <a:rPr lang="ru-RU" sz="2000" b="1" dirty="0"/>
              <a:t> </a:t>
            </a:r>
            <a:r>
              <a:rPr lang="ru-RU" sz="2000" b="1" dirty="0" err="1"/>
              <a:t>тілдегі</a:t>
            </a:r>
            <a:r>
              <a:rPr lang="ru-RU" sz="2000" b="1" dirty="0"/>
              <a:t> </a:t>
            </a:r>
            <a:r>
              <a:rPr lang="ru-RU" sz="2000" b="1" dirty="0" err="1"/>
              <a:t>мәтінді</a:t>
            </a:r>
            <a:r>
              <a:rPr lang="ru-RU" sz="2000" b="1" dirty="0"/>
              <a:t> </a:t>
            </a:r>
            <a:r>
              <a:rPr lang="ru-RU" sz="2000" b="1" dirty="0" err="1"/>
              <a:t>мазмұны</a:t>
            </a:r>
            <a:r>
              <a:rPr lang="ru-RU" sz="2000" b="1" dirty="0"/>
              <a:t> </a:t>
            </a:r>
            <a:r>
              <a:rPr lang="ru-RU" sz="2000" b="1" dirty="0" err="1"/>
              <a:t>жағынан</a:t>
            </a:r>
            <a:r>
              <a:rPr lang="ru-RU" sz="2000" b="1" dirty="0"/>
              <a:t> </a:t>
            </a:r>
            <a:r>
              <a:rPr lang="ru-RU" sz="2000" b="1" dirty="0" err="1"/>
              <a:t>басқа</a:t>
            </a:r>
            <a:r>
              <a:rPr lang="ru-RU" sz="2000" b="1" dirty="0"/>
              <a:t> </a:t>
            </a:r>
            <a:r>
              <a:rPr lang="ru-RU" sz="2000" b="1" dirty="0" err="1"/>
              <a:t>тілдегі</a:t>
            </a:r>
            <a:r>
              <a:rPr lang="ru-RU" sz="2000" b="1" dirty="0"/>
              <a:t> </a:t>
            </a:r>
            <a:r>
              <a:rPr lang="ru-RU" sz="2000" b="1" dirty="0" err="1"/>
              <a:t>мәтінге</a:t>
            </a:r>
            <a:r>
              <a:rPr lang="ru-RU" sz="2000" b="1" dirty="0"/>
              <a:t> </a:t>
            </a:r>
            <a:r>
              <a:rPr lang="ru-RU" sz="2000" b="1" dirty="0" err="1"/>
              <a:t>түрлендіру</a:t>
            </a:r>
            <a:r>
              <a:rPr lang="ru-RU" sz="2000" b="1" dirty="0"/>
              <a:t>. </a:t>
            </a:r>
            <a:r>
              <a:rPr lang="ru-RU" sz="2000" b="1" dirty="0" err="1"/>
              <a:t>Бұл</a:t>
            </a:r>
            <a:r>
              <a:rPr lang="ru-RU" sz="2000" b="1" dirty="0"/>
              <a:t> </a:t>
            </a:r>
            <a:r>
              <a:rPr lang="ru-RU" sz="2000" b="1" dirty="0" err="1"/>
              <a:t>бағдарламаны</a:t>
            </a:r>
            <a:r>
              <a:rPr lang="ru-RU" sz="2000" b="1" dirty="0"/>
              <a:t> </a:t>
            </a:r>
            <a:r>
              <a:rPr lang="ru-RU" sz="2000" b="1" dirty="0" err="1"/>
              <a:t>немесе</a:t>
            </a:r>
            <a:r>
              <a:rPr lang="ru-RU" sz="2000" b="1" dirty="0"/>
              <a:t> </a:t>
            </a:r>
            <a:r>
              <a:rPr lang="ru-RU" sz="2000" b="1" dirty="0" err="1"/>
              <a:t>машинаны</a:t>
            </a:r>
            <a:r>
              <a:rPr lang="ru-RU" sz="2000" b="1" dirty="0"/>
              <a:t> </a:t>
            </a:r>
            <a:r>
              <a:rPr lang="ru-RU" sz="2000" b="1" dirty="0" err="1"/>
              <a:t>адамның</a:t>
            </a:r>
            <a:r>
              <a:rPr lang="ru-RU" sz="2000" b="1" dirty="0"/>
              <a:t> </a:t>
            </a:r>
            <a:r>
              <a:rPr lang="ru-RU" sz="2000" b="1" dirty="0" err="1"/>
              <a:t>қатысуынсыз</a:t>
            </a:r>
            <a:r>
              <a:rPr lang="ru-RU" sz="2000" b="1" dirty="0"/>
              <a:t> </a:t>
            </a:r>
            <a:r>
              <a:rPr lang="ru-RU" sz="2000" b="1" dirty="0" err="1"/>
              <a:t>жасайды</a:t>
            </a:r>
            <a:r>
              <a:rPr lang="ru-RU" sz="2000" b="1" dirty="0" smtClean="0"/>
              <a:t>.</a:t>
            </a:r>
          </a:p>
          <a:p>
            <a:r>
              <a:rPr lang="en-US" sz="2000" b="1" dirty="0" smtClean="0"/>
              <a:t>Google </a:t>
            </a:r>
            <a:r>
              <a:rPr lang="en-US" sz="2000" b="1" dirty="0"/>
              <a:t>Translate </a:t>
            </a:r>
            <a:r>
              <a:rPr lang="ru-RU" sz="2000" b="1" dirty="0" err="1"/>
              <a:t>күніне</a:t>
            </a:r>
            <a:r>
              <a:rPr lang="ru-RU" sz="2000" b="1" dirty="0"/>
              <a:t> 100 миллиард </a:t>
            </a:r>
            <a:r>
              <a:rPr lang="ru-RU" sz="2000" b="1" dirty="0" err="1"/>
              <a:t>сөз</a:t>
            </a:r>
            <a:r>
              <a:rPr lang="ru-RU" sz="2000" b="1" dirty="0"/>
              <a:t> </a:t>
            </a:r>
            <a:r>
              <a:rPr lang="ru-RU" sz="2000" b="1" dirty="0" err="1"/>
              <a:t>аударады</a:t>
            </a:r>
            <a:r>
              <a:rPr lang="ru-RU" sz="2000" b="1" dirty="0" smtClean="0"/>
              <a:t>.</a:t>
            </a:r>
          </a:p>
          <a:p>
            <a:r>
              <a:rPr lang="en-US" sz="2000" b="1" dirty="0" smtClean="0"/>
              <a:t>Facebook </a:t>
            </a:r>
            <a:r>
              <a:rPr lang="ru-RU" sz="2000" b="1" dirty="0" err="1"/>
              <a:t>тілдік</a:t>
            </a:r>
            <a:r>
              <a:rPr lang="ru-RU" sz="2000" b="1" dirty="0"/>
              <a:t> </a:t>
            </a:r>
            <a:r>
              <a:rPr lang="ru-RU" sz="2000" b="1" dirty="0" err="1"/>
              <a:t>кедергілерді</a:t>
            </a:r>
            <a:r>
              <a:rPr lang="ru-RU" sz="2000" b="1" dirty="0"/>
              <a:t> </a:t>
            </a:r>
            <a:r>
              <a:rPr lang="ru-RU" sz="2000" b="1" dirty="0" err="1"/>
              <a:t>жою</a:t>
            </a:r>
            <a:r>
              <a:rPr lang="ru-RU" sz="2000" b="1" dirty="0"/>
              <a:t> </a:t>
            </a:r>
            <a:r>
              <a:rPr lang="ru-RU" sz="2000" b="1" dirty="0" err="1"/>
              <a:t>және</a:t>
            </a:r>
            <a:r>
              <a:rPr lang="ru-RU" sz="2000" b="1" dirty="0"/>
              <a:t> </a:t>
            </a:r>
            <a:r>
              <a:rPr lang="ru-RU" sz="2000" b="1" dirty="0" err="1"/>
              <a:t>әлемнің</a:t>
            </a:r>
            <a:r>
              <a:rPr lang="ru-RU" sz="2000" b="1" dirty="0"/>
              <a:t> </a:t>
            </a:r>
            <a:r>
              <a:rPr lang="ru-RU" sz="2000" b="1" dirty="0" err="1"/>
              <a:t>әртүрлі</a:t>
            </a:r>
            <a:r>
              <a:rPr lang="ru-RU" sz="2000" b="1" dirty="0"/>
              <a:t> </a:t>
            </a:r>
            <a:r>
              <a:rPr lang="ru-RU" sz="2000" b="1" dirty="0" err="1"/>
              <a:t>бөліктеріндегі</a:t>
            </a:r>
            <a:r>
              <a:rPr lang="ru-RU" sz="2000" b="1" dirty="0"/>
              <a:t> </a:t>
            </a:r>
            <a:r>
              <a:rPr lang="ru-RU" sz="2000" b="1" dirty="0" err="1"/>
              <a:t>адамдарға</a:t>
            </a:r>
            <a:r>
              <a:rPr lang="ru-RU" sz="2000" b="1" dirty="0"/>
              <a:t> </a:t>
            </a:r>
            <a:r>
              <a:rPr lang="ru-RU" sz="2000" b="1" dirty="0" err="1"/>
              <a:t>бір-бірімен</a:t>
            </a:r>
            <a:r>
              <a:rPr lang="ru-RU" sz="2000" b="1" dirty="0"/>
              <a:t> </a:t>
            </a:r>
            <a:r>
              <a:rPr lang="ru-RU" sz="2000" b="1" dirty="0" err="1"/>
              <a:t>сөйлесуге</a:t>
            </a:r>
            <a:r>
              <a:rPr lang="ru-RU" sz="2000" b="1" dirty="0"/>
              <a:t> </a:t>
            </a:r>
            <a:r>
              <a:rPr lang="ru-RU" sz="2000" b="1" dirty="0" err="1"/>
              <a:t>мүмкіндік</a:t>
            </a:r>
            <a:r>
              <a:rPr lang="ru-RU" sz="2000" b="1" dirty="0"/>
              <a:t> беру </a:t>
            </a:r>
            <a:r>
              <a:rPr lang="ru-RU" sz="2000" b="1" dirty="0" err="1"/>
              <a:t>үшін</a:t>
            </a:r>
            <a:r>
              <a:rPr lang="ru-RU" sz="2000" b="1" dirty="0"/>
              <a:t> </a:t>
            </a:r>
            <a:r>
              <a:rPr lang="ru-RU" sz="2000" b="1" dirty="0" err="1"/>
              <a:t>хабарламалар</a:t>
            </a:r>
            <a:r>
              <a:rPr lang="ru-RU" sz="2000" b="1" dirty="0"/>
              <a:t> мен </a:t>
            </a:r>
            <a:r>
              <a:rPr lang="ru-RU" sz="2000" b="1" dirty="0" err="1"/>
              <a:t>түсініктемелердегі</a:t>
            </a:r>
            <a:r>
              <a:rPr lang="ru-RU" sz="2000" b="1" dirty="0"/>
              <a:t> </a:t>
            </a:r>
            <a:r>
              <a:rPr lang="ru-RU" sz="2000" b="1" dirty="0" err="1"/>
              <a:t>мәтіндерді</a:t>
            </a:r>
            <a:r>
              <a:rPr lang="ru-RU" sz="2000" b="1" dirty="0"/>
              <a:t> </a:t>
            </a:r>
            <a:r>
              <a:rPr lang="ru-RU" sz="2000" b="1" dirty="0" err="1"/>
              <a:t>автоматты</a:t>
            </a:r>
            <a:r>
              <a:rPr lang="ru-RU" sz="2000" b="1" dirty="0"/>
              <a:t> </a:t>
            </a:r>
            <a:r>
              <a:rPr lang="ru-RU" sz="2000" b="1" dirty="0" err="1"/>
              <a:t>түрде</a:t>
            </a:r>
            <a:r>
              <a:rPr lang="ru-RU" sz="2000" b="1" dirty="0"/>
              <a:t> </a:t>
            </a:r>
            <a:r>
              <a:rPr lang="ru-RU" sz="2000" b="1" dirty="0" err="1"/>
              <a:t>аудару</a:t>
            </a:r>
            <a:r>
              <a:rPr lang="ru-RU" sz="2000" b="1" dirty="0"/>
              <a:t> </a:t>
            </a:r>
            <a:r>
              <a:rPr lang="ru-RU" sz="2000" b="1" dirty="0" err="1"/>
              <a:t>үшін</a:t>
            </a:r>
            <a:r>
              <a:rPr lang="ru-RU" sz="2000" b="1" dirty="0"/>
              <a:t> </a:t>
            </a:r>
            <a:r>
              <a:rPr lang="ru-RU" sz="2000" b="1" dirty="0" err="1"/>
              <a:t>машиналық</a:t>
            </a:r>
            <a:r>
              <a:rPr lang="ru-RU" sz="2000" b="1" dirty="0"/>
              <a:t> </a:t>
            </a:r>
            <a:r>
              <a:rPr lang="ru-RU" sz="2000" b="1" dirty="0" err="1"/>
              <a:t>аударманы</a:t>
            </a:r>
            <a:r>
              <a:rPr lang="ru-RU" sz="2000" b="1" dirty="0"/>
              <a:t> </a:t>
            </a:r>
            <a:r>
              <a:rPr lang="ru-RU" sz="2000" b="1" dirty="0" err="1"/>
              <a:t>қолданады</a:t>
            </a:r>
            <a:r>
              <a:rPr lang="ru-RU" sz="2000" b="1" dirty="0" smtClean="0"/>
              <a:t>.</a:t>
            </a:r>
          </a:p>
          <a:p>
            <a:r>
              <a:rPr lang="en-US" sz="2000" b="1" dirty="0" smtClean="0"/>
              <a:t>eBay </a:t>
            </a:r>
            <a:r>
              <a:rPr lang="ru-RU" sz="2000" b="1" dirty="0" err="1"/>
              <a:t>трансшекаралық</a:t>
            </a:r>
            <a:r>
              <a:rPr lang="ru-RU" sz="2000" b="1" dirty="0"/>
              <a:t> </a:t>
            </a:r>
            <a:r>
              <a:rPr lang="ru-RU" sz="2000" b="1" dirty="0" err="1"/>
              <a:t>сауданы</a:t>
            </a:r>
            <a:r>
              <a:rPr lang="ru-RU" sz="2000" b="1" dirty="0"/>
              <a:t> </a:t>
            </a:r>
            <a:r>
              <a:rPr lang="ru-RU" sz="2000" b="1" dirty="0" err="1"/>
              <a:t>жүзеге</a:t>
            </a:r>
            <a:r>
              <a:rPr lang="ru-RU" sz="2000" b="1" dirty="0"/>
              <a:t> </a:t>
            </a:r>
            <a:r>
              <a:rPr lang="ru-RU" sz="2000" b="1" dirty="0" err="1"/>
              <a:t>асыру</a:t>
            </a:r>
            <a:r>
              <a:rPr lang="ru-RU" sz="2000" b="1" dirty="0"/>
              <a:t> </a:t>
            </a:r>
            <a:r>
              <a:rPr lang="ru-RU" sz="2000" b="1" dirty="0" err="1"/>
              <a:t>және</a:t>
            </a:r>
            <a:r>
              <a:rPr lang="ru-RU" sz="2000" b="1" dirty="0"/>
              <a:t> </a:t>
            </a:r>
            <a:r>
              <a:rPr lang="ru-RU" sz="2000" b="1" dirty="0" err="1"/>
              <a:t>әртүрлі</a:t>
            </a:r>
            <a:r>
              <a:rPr lang="ru-RU" sz="2000" b="1" dirty="0"/>
              <a:t> </a:t>
            </a:r>
            <a:r>
              <a:rPr lang="ru-RU" sz="2000" b="1" dirty="0" err="1"/>
              <a:t>елдердің</a:t>
            </a:r>
            <a:r>
              <a:rPr lang="ru-RU" sz="2000" b="1" dirty="0"/>
              <a:t> </a:t>
            </a:r>
            <a:r>
              <a:rPr lang="ru-RU" sz="2000" b="1" dirty="0" err="1"/>
              <a:t>сатып</a:t>
            </a:r>
            <a:r>
              <a:rPr lang="ru-RU" sz="2000" b="1" dirty="0"/>
              <a:t> </a:t>
            </a:r>
            <a:r>
              <a:rPr lang="ru-RU" sz="2000" b="1" dirty="0" err="1"/>
              <a:t>алушылары</a:t>
            </a:r>
            <a:r>
              <a:rPr lang="ru-RU" sz="2000" b="1" dirty="0"/>
              <a:t> мен </a:t>
            </a:r>
            <a:r>
              <a:rPr lang="ru-RU" sz="2000" b="1" dirty="0" err="1"/>
              <a:t>сатушыларын</a:t>
            </a:r>
            <a:r>
              <a:rPr lang="ru-RU" sz="2000" b="1" dirty="0"/>
              <a:t> </a:t>
            </a:r>
            <a:r>
              <a:rPr lang="ru-RU" sz="2000" b="1" dirty="0" err="1"/>
              <a:t>байланыстыру</a:t>
            </a:r>
            <a:r>
              <a:rPr lang="ru-RU" sz="2000" b="1" dirty="0"/>
              <a:t> </a:t>
            </a:r>
            <a:r>
              <a:rPr lang="ru-RU" sz="2000" b="1" dirty="0" err="1"/>
              <a:t>үшін</a:t>
            </a:r>
            <a:r>
              <a:rPr lang="ru-RU" sz="2000" b="1" dirty="0"/>
              <a:t> </a:t>
            </a:r>
            <a:r>
              <a:rPr lang="ru-RU" sz="2000" b="1" dirty="0" err="1"/>
              <a:t>машиналық</a:t>
            </a:r>
            <a:r>
              <a:rPr lang="ru-RU" sz="2000" b="1" dirty="0"/>
              <a:t> </a:t>
            </a:r>
            <a:r>
              <a:rPr lang="ru-RU" sz="2000" b="1" dirty="0" err="1"/>
              <a:t>аударма</a:t>
            </a:r>
            <a:r>
              <a:rPr lang="ru-RU" sz="2000" b="1" dirty="0"/>
              <a:t> </a:t>
            </a:r>
            <a:r>
              <a:rPr lang="ru-RU" sz="2000" b="1" dirty="0" err="1"/>
              <a:t>технологиясын</a:t>
            </a:r>
            <a:r>
              <a:rPr lang="ru-RU" sz="2000" b="1" dirty="0"/>
              <a:t> </a:t>
            </a:r>
            <a:r>
              <a:rPr lang="ru-RU" sz="2000" b="1" dirty="0" err="1"/>
              <a:t>қолданады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Майкрософт </a:t>
            </a:r>
            <a:r>
              <a:rPr lang="ru-RU" sz="2000" b="1" dirty="0" err="1"/>
              <a:t>Интернетке</a:t>
            </a:r>
            <a:r>
              <a:rPr lang="ru-RU" sz="2000" b="1" dirty="0"/>
              <a:t> </a:t>
            </a:r>
            <a:r>
              <a:rPr lang="ru-RU" sz="2000" b="1" dirty="0" err="1"/>
              <a:t>қол</a:t>
            </a:r>
            <a:r>
              <a:rPr lang="ru-RU" sz="2000" b="1" dirty="0"/>
              <a:t> </a:t>
            </a:r>
            <a:r>
              <a:rPr lang="ru-RU" sz="2000" b="1" dirty="0" err="1"/>
              <a:t>жетімділікке</a:t>
            </a:r>
            <a:r>
              <a:rPr lang="ru-RU" sz="2000" b="1" dirty="0"/>
              <a:t> </a:t>
            </a:r>
            <a:r>
              <a:rPr lang="ru-RU" sz="2000" b="1" dirty="0" err="1"/>
              <a:t>қарамастан</a:t>
            </a:r>
            <a:r>
              <a:rPr lang="ru-RU" sz="2000" b="1" dirty="0"/>
              <a:t>, </a:t>
            </a:r>
            <a:r>
              <a:rPr lang="en-US" sz="2000" b="1" dirty="0"/>
              <a:t>Android, iOS </a:t>
            </a:r>
            <a:r>
              <a:rPr lang="ru-RU" sz="2000" b="1" dirty="0" err="1"/>
              <a:t>және</a:t>
            </a:r>
            <a:r>
              <a:rPr lang="ru-RU" sz="2000" b="1" dirty="0"/>
              <a:t> </a:t>
            </a:r>
            <a:r>
              <a:rPr lang="en-US" sz="2000" b="1" dirty="0"/>
              <a:t>Amazon Fire-</a:t>
            </a:r>
            <a:r>
              <a:rPr lang="ru-RU" sz="2000" b="1" dirty="0" err="1"/>
              <a:t>дегі</a:t>
            </a:r>
            <a:r>
              <a:rPr lang="ru-RU" sz="2000" b="1" dirty="0"/>
              <a:t> </a:t>
            </a:r>
            <a:r>
              <a:rPr lang="ru-RU" sz="2000" b="1" dirty="0" err="1"/>
              <a:t>соңғы</a:t>
            </a:r>
            <a:r>
              <a:rPr lang="ru-RU" sz="2000" b="1" dirty="0"/>
              <a:t> </a:t>
            </a:r>
            <a:r>
              <a:rPr lang="ru-RU" sz="2000" b="1" dirty="0" err="1"/>
              <a:t>пайдаланушылар</a:t>
            </a:r>
            <a:r>
              <a:rPr lang="ru-RU" sz="2000" b="1" dirty="0"/>
              <a:t> мен </a:t>
            </a:r>
            <a:r>
              <a:rPr lang="ru-RU" sz="2000" b="1" dirty="0" err="1"/>
              <a:t>әзірлеушілерге</a:t>
            </a:r>
            <a:r>
              <a:rPr lang="ru-RU" sz="2000" b="1" dirty="0"/>
              <a:t> </a:t>
            </a:r>
            <a:r>
              <a:rPr lang="ru-RU" sz="2000" b="1" dirty="0" err="1"/>
              <a:t>жасанды</a:t>
            </a:r>
            <a:r>
              <a:rPr lang="ru-RU" sz="2000" b="1" dirty="0"/>
              <a:t> интеллект </a:t>
            </a:r>
            <a:r>
              <a:rPr lang="ru-RU" sz="2000" b="1" dirty="0" err="1"/>
              <a:t>негізіндегі</a:t>
            </a:r>
            <a:r>
              <a:rPr lang="ru-RU" sz="2000" b="1" dirty="0"/>
              <a:t> </a:t>
            </a:r>
            <a:r>
              <a:rPr lang="ru-RU" sz="2000" b="1" dirty="0" err="1"/>
              <a:t>аударманы</a:t>
            </a:r>
            <a:r>
              <a:rPr lang="ru-RU" sz="2000" b="1" dirty="0"/>
              <a:t> </a:t>
            </a:r>
            <a:r>
              <a:rPr lang="ru-RU" sz="2000" b="1" dirty="0" err="1"/>
              <a:t>қолданады</a:t>
            </a:r>
            <a:r>
              <a:rPr lang="ru-RU" sz="2000" b="1" dirty="0" smtClean="0"/>
              <a:t>.</a:t>
            </a:r>
          </a:p>
          <a:p>
            <a:r>
              <a:rPr lang="en-US" sz="2000" b="1" dirty="0" err="1" smtClean="0"/>
              <a:t>Systran</a:t>
            </a:r>
            <a:r>
              <a:rPr lang="en-US" sz="2000" b="1" dirty="0" smtClean="0"/>
              <a:t> </a:t>
            </a:r>
            <a:r>
              <a:rPr lang="en-US" sz="2000" b="1" dirty="0"/>
              <a:t>2016 </a:t>
            </a:r>
            <a:r>
              <a:rPr lang="ru-RU" sz="2000" b="1" dirty="0" err="1"/>
              <a:t>жылы</a:t>
            </a:r>
            <a:r>
              <a:rPr lang="ru-RU" sz="2000" b="1" dirty="0"/>
              <a:t> 30 </a:t>
            </a:r>
            <a:r>
              <a:rPr lang="ru-RU" sz="2000" b="1" dirty="0" err="1"/>
              <a:t>тілге</a:t>
            </a:r>
            <a:r>
              <a:rPr lang="ru-RU" sz="2000" b="1" dirty="0"/>
              <a:t> </a:t>
            </a:r>
            <a:r>
              <a:rPr lang="ru-RU" sz="2000" b="1" dirty="0" err="1"/>
              <a:t>нейрондық</a:t>
            </a:r>
            <a:r>
              <a:rPr lang="ru-RU" sz="2000" b="1" dirty="0"/>
              <a:t> </a:t>
            </a:r>
            <a:r>
              <a:rPr lang="ru-RU" sz="2000" b="1" dirty="0" err="1"/>
              <a:t>машиналық</a:t>
            </a:r>
            <a:r>
              <a:rPr lang="ru-RU" sz="2000" b="1" dirty="0"/>
              <a:t> </a:t>
            </a:r>
            <a:r>
              <a:rPr lang="ru-RU" sz="2000" b="1" dirty="0" err="1"/>
              <a:t>аударма</a:t>
            </a:r>
            <a:r>
              <a:rPr lang="ru-RU" sz="2000" b="1" dirty="0"/>
              <a:t> </a:t>
            </a:r>
            <a:r>
              <a:rPr lang="ru-RU" sz="2000" b="1" dirty="0" err="1"/>
              <a:t>механизмін</a:t>
            </a:r>
            <a:r>
              <a:rPr lang="ru-RU" sz="2000" b="1" dirty="0"/>
              <a:t> </a:t>
            </a:r>
            <a:r>
              <a:rPr lang="ru-RU" sz="2000" b="1" dirty="0" err="1"/>
              <a:t>іске</a:t>
            </a:r>
            <a:r>
              <a:rPr lang="ru-RU" sz="2000" b="1" dirty="0"/>
              <a:t> </a:t>
            </a:r>
            <a:r>
              <a:rPr lang="ru-RU" sz="2000" b="1" dirty="0" err="1"/>
              <a:t>қосудың</a:t>
            </a:r>
            <a:r>
              <a:rPr lang="ru-RU" sz="2000" b="1" dirty="0"/>
              <a:t> </a:t>
            </a:r>
            <a:r>
              <a:rPr lang="ru-RU" sz="2000" b="1" dirty="0" err="1"/>
              <a:t>алғашқы</a:t>
            </a:r>
            <a:r>
              <a:rPr lang="ru-RU" sz="2000" b="1" dirty="0"/>
              <a:t> </a:t>
            </a:r>
            <a:r>
              <a:rPr lang="ru-RU" sz="2000" b="1" dirty="0" err="1"/>
              <a:t>бағдарламалық</a:t>
            </a:r>
            <a:r>
              <a:rPr lang="ru-RU" sz="2000" b="1" dirty="0"/>
              <a:t> </a:t>
            </a:r>
            <a:r>
              <a:rPr lang="ru-RU" sz="2000" b="1" dirty="0" err="1"/>
              <a:t>жеткізушісі</a:t>
            </a:r>
            <a:r>
              <a:rPr lang="ru-RU" sz="2000" b="1" dirty="0"/>
              <a:t> </a:t>
            </a:r>
            <a:r>
              <a:rPr lang="ru-RU" sz="2000" b="1" dirty="0" err="1"/>
              <a:t>болды</a:t>
            </a:r>
            <a:r>
              <a:rPr lang="ru-RU" sz="2000" b="1" dirty="0"/>
              <a:t>.</a:t>
            </a:r>
            <a:endParaRPr lang="ru-RU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054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Машинный перевод NLP рекуррентная се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455" y="932835"/>
            <a:ext cx="9753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07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752" y="91440"/>
            <a:ext cx="9601200" cy="1310935"/>
          </a:xfrm>
        </p:spPr>
        <p:txBody>
          <a:bodyPr/>
          <a:lstStyle/>
          <a:p>
            <a:pPr algn="ctr"/>
            <a:r>
              <a:rPr lang="ru-RU" dirty="0" err="1"/>
              <a:t>Нейрондық</a:t>
            </a:r>
            <a:r>
              <a:rPr lang="ru-RU" dirty="0"/>
              <a:t> </a:t>
            </a:r>
            <a:r>
              <a:rPr lang="ru-RU" dirty="0" err="1"/>
              <a:t>желі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аударма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4752" y="1694983"/>
            <a:ext cx="9601200" cy="4382729"/>
          </a:xfrm>
        </p:spPr>
        <p:txBody>
          <a:bodyPr/>
          <a:lstStyle/>
          <a:p>
            <a:r>
              <a:rPr lang="ru-RU" b="1" dirty="0" err="1"/>
              <a:t>Үздіксіз</a:t>
            </a:r>
            <a:r>
              <a:rPr lang="ru-RU" b="1" dirty="0"/>
              <a:t> </a:t>
            </a:r>
            <a:r>
              <a:rPr lang="ru-RU" b="1" dirty="0" err="1"/>
              <a:t>оқыту</a:t>
            </a:r>
            <a:r>
              <a:rPr lang="ru-RU" b="1" dirty="0"/>
              <a:t>(Сквозное </a:t>
            </a:r>
            <a:r>
              <a:rPr lang="ru-RU" b="1" dirty="0" smtClean="0"/>
              <a:t>обучение): </a:t>
            </a:r>
            <a:r>
              <a:rPr lang="en-US" b="1" dirty="0"/>
              <a:t>NMT (Neural Machine Translation) </a:t>
            </a:r>
            <a:r>
              <a:rPr lang="ru-RU" b="1" dirty="0" err="1"/>
              <a:t>параметрлері</a:t>
            </a:r>
            <a:r>
              <a:rPr lang="ru-RU" b="1" dirty="0"/>
              <a:t> </a:t>
            </a:r>
            <a:r>
              <a:rPr lang="ru-RU" b="1" dirty="0" err="1"/>
              <a:t>нейрондық</a:t>
            </a:r>
            <a:r>
              <a:rPr lang="ru-RU" b="1" dirty="0"/>
              <a:t> </a:t>
            </a:r>
            <a:r>
              <a:rPr lang="ru-RU" b="1" dirty="0" err="1"/>
              <a:t>желінің</a:t>
            </a:r>
            <a:r>
              <a:rPr lang="ru-RU" b="1" dirty="0"/>
              <a:t> </a:t>
            </a:r>
            <a:r>
              <a:rPr lang="ru-RU" b="1" dirty="0" err="1"/>
              <a:t>Шығыс</a:t>
            </a:r>
            <a:r>
              <a:rPr lang="ru-RU" b="1" dirty="0"/>
              <a:t> </a:t>
            </a:r>
            <a:r>
              <a:rPr lang="ru-RU" b="1" dirty="0" err="1"/>
              <a:t>шығынын</a:t>
            </a:r>
            <a:r>
              <a:rPr lang="ru-RU" b="1" dirty="0"/>
              <a:t> </a:t>
            </a:r>
            <a:r>
              <a:rPr lang="ru-RU" b="1" dirty="0" err="1"/>
              <a:t>азайту</a:t>
            </a:r>
            <a:r>
              <a:rPr lang="ru-RU" b="1" dirty="0"/>
              <a:t> </a:t>
            </a:r>
            <a:r>
              <a:rPr lang="ru-RU" b="1" dirty="0" err="1"/>
              <a:t>үшін</a:t>
            </a:r>
            <a:r>
              <a:rPr lang="ru-RU" b="1" dirty="0"/>
              <a:t> </a:t>
            </a:r>
            <a:r>
              <a:rPr lang="ru-RU" b="1" dirty="0" err="1"/>
              <a:t>бір</a:t>
            </a:r>
            <a:r>
              <a:rPr lang="ru-RU" b="1" dirty="0"/>
              <a:t> </a:t>
            </a:r>
            <a:r>
              <a:rPr lang="ru-RU" b="1" dirty="0" err="1"/>
              <a:t>уақытта</a:t>
            </a:r>
            <a:r>
              <a:rPr lang="ru-RU" b="1" dirty="0"/>
              <a:t> </a:t>
            </a:r>
            <a:r>
              <a:rPr lang="ru-RU" b="1" dirty="0" err="1"/>
              <a:t>оңтайландырылған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Таратылған</a:t>
            </a:r>
            <a:r>
              <a:rPr lang="ru-RU" b="1" dirty="0"/>
              <a:t> </a:t>
            </a:r>
            <a:r>
              <a:rPr lang="ru-RU" b="1" dirty="0" err="1"/>
              <a:t>көріністер</a:t>
            </a:r>
            <a:r>
              <a:rPr lang="ru-RU" b="1" dirty="0"/>
              <a:t>(Распределенные представления): </a:t>
            </a:r>
            <a:r>
              <a:rPr lang="en-US" b="1" dirty="0"/>
              <a:t>NMT </a:t>
            </a:r>
            <a:r>
              <a:rPr lang="ru-RU" b="1" dirty="0" err="1"/>
              <a:t>сөздер</a:t>
            </a:r>
            <a:r>
              <a:rPr lang="ru-RU" b="1" dirty="0"/>
              <a:t> мен </a:t>
            </a:r>
            <a:r>
              <a:rPr lang="ru-RU" b="1" dirty="0" err="1"/>
              <a:t>сөз</a:t>
            </a:r>
            <a:r>
              <a:rPr lang="ru-RU" b="1" dirty="0"/>
              <a:t> </a:t>
            </a:r>
            <a:r>
              <a:rPr lang="ru-RU" b="1" dirty="0" err="1"/>
              <a:t>тіркестерінде</a:t>
            </a:r>
            <a:r>
              <a:rPr lang="ru-RU" b="1" dirty="0"/>
              <a:t> </a:t>
            </a:r>
            <a:r>
              <a:rPr lang="ru-RU" b="1" dirty="0" err="1"/>
              <a:t>ұқсастықтарды</a:t>
            </a:r>
            <a:r>
              <a:rPr lang="ru-RU" b="1" dirty="0"/>
              <a:t> </a:t>
            </a:r>
            <a:r>
              <a:rPr lang="ru-RU" b="1" dirty="0" err="1"/>
              <a:t>жақсырақ</a:t>
            </a:r>
            <a:r>
              <a:rPr lang="ru-RU" b="1" dirty="0"/>
              <a:t> </a:t>
            </a:r>
            <a:r>
              <a:rPr lang="ru-RU" b="1" dirty="0" err="1"/>
              <a:t>қолданады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Контекстті</a:t>
            </a:r>
            <a:r>
              <a:rPr lang="ru-RU" b="1" dirty="0" smtClean="0"/>
              <a:t> </a:t>
            </a:r>
            <a:r>
              <a:rPr lang="ru-RU" b="1" dirty="0" err="1"/>
              <a:t>жақсырақ</a:t>
            </a:r>
            <a:r>
              <a:rPr lang="ru-RU" b="1" dirty="0"/>
              <a:t> </a:t>
            </a:r>
            <a:r>
              <a:rPr lang="ru-RU" b="1" dirty="0" err="1"/>
              <a:t>зерттеу</a:t>
            </a:r>
            <a:r>
              <a:rPr lang="ru-RU" b="1" dirty="0"/>
              <a:t>(Лучшее исследование контекста): </a:t>
            </a:r>
            <a:r>
              <a:rPr lang="en-US" b="1" dirty="0"/>
              <a:t>NMT </a:t>
            </a:r>
            <a:r>
              <a:rPr lang="ru-RU" b="1" dirty="0" err="1"/>
              <a:t>дәлірек</a:t>
            </a:r>
            <a:r>
              <a:rPr lang="ru-RU" b="1" dirty="0"/>
              <a:t> </a:t>
            </a:r>
            <a:r>
              <a:rPr lang="ru-RU" b="1" dirty="0" err="1"/>
              <a:t>аудару</a:t>
            </a:r>
            <a:r>
              <a:rPr lang="ru-RU" b="1" dirty="0"/>
              <a:t> </a:t>
            </a:r>
            <a:r>
              <a:rPr lang="ru-RU" b="1" dirty="0" err="1"/>
              <a:t>үшін</a:t>
            </a:r>
            <a:r>
              <a:rPr lang="ru-RU" b="1" dirty="0"/>
              <a:t> </a:t>
            </a:r>
            <a:r>
              <a:rPr lang="ru-RU" b="1" dirty="0" err="1"/>
              <a:t>контекстке</a:t>
            </a:r>
            <a:r>
              <a:rPr lang="ru-RU" b="1" dirty="0"/>
              <a:t> </a:t>
            </a:r>
            <a:r>
              <a:rPr lang="ru-RU" b="1" dirty="0" err="1"/>
              <a:t>көбірек</a:t>
            </a:r>
            <a:r>
              <a:rPr lang="ru-RU" b="1" dirty="0"/>
              <a:t> </a:t>
            </a:r>
            <a:r>
              <a:rPr lang="ru-RU" b="1" dirty="0" err="1"/>
              <a:t>жұмыс</a:t>
            </a:r>
            <a:r>
              <a:rPr lang="ru-RU" b="1" dirty="0"/>
              <a:t> </a:t>
            </a:r>
            <a:r>
              <a:rPr lang="ru-RU" b="1" dirty="0" err="1"/>
              <a:t>істейді</a:t>
            </a:r>
            <a:r>
              <a:rPr lang="ru-RU" b="1" dirty="0"/>
              <a:t> — </a:t>
            </a:r>
            <a:r>
              <a:rPr lang="ru-RU" b="1" dirty="0" err="1"/>
              <a:t>бастапқы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ішінара</a:t>
            </a:r>
            <a:r>
              <a:rPr lang="ru-RU" b="1" dirty="0"/>
              <a:t> </a:t>
            </a:r>
            <a:r>
              <a:rPr lang="ru-RU" b="1" dirty="0" err="1"/>
              <a:t>мақсатты</a:t>
            </a:r>
            <a:r>
              <a:rPr lang="ru-RU" b="1" dirty="0"/>
              <a:t> </a:t>
            </a:r>
            <a:r>
              <a:rPr lang="ru-RU" b="1" dirty="0" err="1"/>
              <a:t>мәтін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Мәтінді</a:t>
            </a:r>
            <a:r>
              <a:rPr lang="ru-RU" b="1" dirty="0" smtClean="0"/>
              <a:t> </a:t>
            </a:r>
            <a:r>
              <a:rPr lang="ru-RU" b="1" dirty="0" err="1"/>
              <a:t>жылдам</a:t>
            </a:r>
            <a:r>
              <a:rPr lang="ru-RU" b="1" dirty="0"/>
              <a:t> </a:t>
            </a:r>
            <a:r>
              <a:rPr lang="ru-RU" b="1" dirty="0" err="1"/>
              <a:t>құру:терең</a:t>
            </a:r>
            <a:r>
              <a:rPr lang="ru-RU" b="1" dirty="0"/>
              <a:t> </a:t>
            </a:r>
            <a:r>
              <a:rPr lang="ru-RU" b="1" dirty="0" err="1"/>
              <a:t>білім</a:t>
            </a:r>
            <a:r>
              <a:rPr lang="ru-RU" b="1" dirty="0"/>
              <a:t> </a:t>
            </a:r>
            <a:r>
              <a:rPr lang="ru-RU" b="1" dirty="0" err="1"/>
              <a:t>негізінде</a:t>
            </a:r>
            <a:r>
              <a:rPr lang="ru-RU" b="1" dirty="0"/>
              <a:t> </a:t>
            </a:r>
            <a:r>
              <a:rPr lang="ru-RU" b="1" dirty="0" err="1"/>
              <a:t>мәтінді</a:t>
            </a:r>
            <a:r>
              <a:rPr lang="ru-RU" b="1" dirty="0"/>
              <a:t> </a:t>
            </a:r>
            <a:r>
              <a:rPr lang="ru-RU" b="1" dirty="0" err="1"/>
              <a:t>аудару</a:t>
            </a:r>
            <a:r>
              <a:rPr lang="ru-RU" b="1" dirty="0"/>
              <a:t> </a:t>
            </a:r>
            <a:r>
              <a:rPr lang="ru-RU" b="1" dirty="0" err="1"/>
              <a:t>параллельді</a:t>
            </a:r>
            <a:r>
              <a:rPr lang="ru-RU" b="1" dirty="0"/>
              <a:t> корпус </a:t>
            </a:r>
            <a:r>
              <a:rPr lang="ru-RU" b="1" dirty="0" err="1"/>
              <a:t>әдісінен</a:t>
            </a:r>
            <a:r>
              <a:rPr lang="ru-RU" b="1" dirty="0"/>
              <a:t> </a:t>
            </a:r>
            <a:r>
              <a:rPr lang="ru-RU" b="1" dirty="0" err="1"/>
              <a:t>әлдеқайда</a:t>
            </a:r>
            <a:r>
              <a:rPr lang="ru-RU" b="1" dirty="0"/>
              <a:t> </a:t>
            </a:r>
            <a:r>
              <a:rPr lang="ru-RU" b="1" dirty="0" err="1"/>
              <a:t>жоғары</a:t>
            </a:r>
            <a:r>
              <a:rPr lang="ru-RU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14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dirty="0" err="1" smtClean="0"/>
              <a:t>Сұрақтар</a:t>
            </a:r>
            <a:r>
              <a:rPr lang="ru-RU" sz="3500" dirty="0" smtClean="0"/>
              <a:t>? 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 smtClean="0"/>
              <a:t>...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8E1E7B-2E87-4FF3-8F3F-2C35BCD32914}">
  <ds:schemaRefs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412</Words>
  <Application>Microsoft Office PowerPoint</Application>
  <PresentationFormat>Произвольный</PresentationFormat>
  <Paragraphs>41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tf22874644</vt:lpstr>
      <vt:lpstr>Тілдік ресурстар</vt:lpstr>
      <vt:lpstr> NLP қолданылуы </vt:lpstr>
      <vt:lpstr>NLP-да терең оқыту </vt:lpstr>
      <vt:lpstr>Векторлық көрініс (text embeddings)  </vt:lpstr>
      <vt:lpstr>Word2Vec</vt:lpstr>
      <vt:lpstr>Машиналық аударма </vt:lpstr>
      <vt:lpstr>Презентация PowerPoint</vt:lpstr>
      <vt:lpstr>Нейрондық желі негізінде аударма әдістері </vt:lpstr>
      <vt:lpstr>Сұрақтар?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2021-11-05T11:28:51Z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